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7"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48C39-2B77-4F3E-A963-567C611E83AE}" type="datetimeFigureOut">
              <a:rPr lang="nl-NL" smtClean="0"/>
              <a:t>2-9-2019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FD369-E3D1-4CB9-B76F-3C832D623F58}" type="slidenum">
              <a:rPr lang="nl-NL" smtClean="0"/>
              <a:t>‹nr.›</a:t>
            </a:fld>
            <a:endParaRPr lang="nl-NL"/>
          </a:p>
        </p:txBody>
      </p:sp>
    </p:spTree>
    <p:extLst>
      <p:ext uri="{BB962C8B-B14F-4D97-AF65-F5344CB8AC3E}">
        <p14:creationId xmlns:p14="http://schemas.microsoft.com/office/powerpoint/2010/main" val="42838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06091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23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609600" y="1600203"/>
            <a:ext cx="10972800" cy="4525963"/>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107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a:prstGeom prst="rect">
            <a:avLst/>
          </a:prstGeo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609600" y="274641"/>
            <a:ext cx="8026400" cy="5851525"/>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77010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smtClean="0"/>
              <a:t>Klik om de tekststijl van het model te bewerken</a:t>
            </a:r>
          </a:p>
          <a:p>
            <a:pPr marL="342900" lvl="0" indent="-342900" algn="l" defTabSz="457200" rtl="0" eaLnBrk="1" latinLnBrk="0" hangingPunct="1">
              <a:spcBef>
                <a:spcPct val="20000"/>
              </a:spcBef>
              <a:buFont typeface="Arial"/>
              <a:buChar char="•"/>
            </a:pPr>
            <a:r>
              <a:rPr lang="nl-NL" dirty="0" smtClean="0"/>
              <a:t>Tweede niveau</a:t>
            </a:r>
          </a:p>
          <a:p>
            <a:pPr marL="342900" lvl="0" indent="-342900" algn="l" defTabSz="457200" rtl="0" eaLnBrk="1" latinLnBrk="0" hangingPunct="1">
              <a:spcBef>
                <a:spcPct val="20000"/>
              </a:spcBef>
              <a:buFont typeface="Arial"/>
              <a:buChar char="•"/>
            </a:pPr>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13317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5" name="Tijdelijke aanduiding voor voettekst 4"/>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848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37330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8" name="Tijdelijke aanduiding voor voettekst 7"/>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30879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4" name="Tijdelijke aanduiding voor voettekst 3"/>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90291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3" name="Tijdelijke aanduiding voor voettekst 2"/>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80856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09827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609600" y="6356353"/>
            <a:ext cx="2844800" cy="365125"/>
          </a:xfrm>
          <a:prstGeom prst="rect">
            <a:avLst/>
          </a:prstGeom>
        </p:spPr>
        <p:txBody>
          <a:bodyPr/>
          <a:lstStyle/>
          <a:p>
            <a:pPr defTabSz="457200"/>
            <a:fld id="{2C59EA3F-D5BE-414E-954C-8E396D4AE404}" type="datetimeFigureOut">
              <a:rPr lang="nl-NL" smtClean="0">
                <a:solidFill>
                  <a:prstClr val="black"/>
                </a:solidFill>
              </a:rPr>
              <a:pPr defTabSz="457200"/>
              <a:t>2-9-2019</a:t>
            </a:fld>
            <a:endParaRPr lang="nl-NL">
              <a:solidFill>
                <a:prstClr val="black"/>
              </a:solidFill>
            </a:endParaRPr>
          </a:p>
        </p:txBody>
      </p:sp>
      <p:sp>
        <p:nvSpPr>
          <p:cNvPr id="6" name="Tijdelijke aanduiding voor voettekst 5"/>
          <p:cNvSpPr>
            <a:spLocks noGrp="1"/>
          </p:cNvSpPr>
          <p:nvPr>
            <p:ph type="ftr" sz="quarter" idx="11"/>
          </p:nvPr>
        </p:nvSpPr>
        <p:spPr>
          <a:xfrm>
            <a:off x="4165600" y="6356353"/>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3"/>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67994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1"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a:srcRect/>
          <a:stretch>
            <a:fillRect/>
          </a:stretch>
        </p:blipFill>
        <p:spPr bwMode="auto">
          <a:xfrm>
            <a:off x="23284" y="17466"/>
            <a:ext cx="1200149" cy="750887"/>
          </a:xfrm>
          <a:prstGeom prst="rect">
            <a:avLst/>
          </a:prstGeom>
          <a:noFill/>
          <a:ln w="9525">
            <a:noFill/>
            <a:miter lim="800000"/>
            <a:headEnd/>
            <a:tailEnd/>
          </a:ln>
        </p:spPr>
      </p:pic>
      <p:sp>
        <p:nvSpPr>
          <p:cNvPr id="9" name="Rechthoek 8"/>
          <p:cNvSpPr/>
          <p:nvPr userDrawn="1"/>
        </p:nvSpPr>
        <p:spPr>
          <a:xfrm>
            <a:off x="1238252"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1992402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https://nl.wikipedia.org/wiki/Vrije_tijd"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09503" y="157998"/>
            <a:ext cx="5920612" cy="461665"/>
          </a:xfrm>
          <a:prstGeom prst="rect">
            <a:avLst/>
          </a:prstGeom>
          <a:noFill/>
        </p:spPr>
        <p:txBody>
          <a:bodyPr wrap="square" rtlCol="0">
            <a:spAutoFit/>
          </a:bodyPr>
          <a:lstStyle/>
          <a:p>
            <a:pPr fontAlgn="base">
              <a:spcBef>
                <a:spcPct val="0"/>
              </a:spcBef>
              <a:spcAft>
                <a:spcPct val="0"/>
              </a:spcAft>
            </a:pPr>
            <a:r>
              <a:rPr lang="nl-NL" sz="2400" smtClean="0">
                <a:solidFill>
                  <a:prstClr val="black"/>
                </a:solidFill>
                <a:latin typeface="Arial" charset="0"/>
                <a:cs typeface="Arial" charset="0"/>
              </a:rPr>
              <a:t>1920_MLO_5 </a:t>
            </a:r>
            <a:r>
              <a:rPr lang="nl-NL" sz="2400" dirty="0" smtClean="0">
                <a:solidFill>
                  <a:prstClr val="black"/>
                </a:solidFill>
                <a:latin typeface="Arial" charset="0"/>
                <a:cs typeface="Arial" charset="0"/>
              </a:rPr>
              <a:t>Mijn vrijetijd</a:t>
            </a:r>
            <a:endParaRPr lang="nl-NL" sz="2400" dirty="0">
              <a:solidFill>
                <a:prstClr val="black"/>
              </a:solidFill>
              <a:latin typeface="Arial" charset="0"/>
              <a:cs typeface="Arial" charset="0"/>
            </a:endParaRPr>
          </a:p>
        </p:txBody>
      </p:sp>
      <p:sp>
        <p:nvSpPr>
          <p:cNvPr id="5" name="Text Box 7"/>
          <p:cNvSpPr txBox="1">
            <a:spLocks noChangeArrowheads="1"/>
          </p:cNvSpPr>
          <p:nvPr/>
        </p:nvSpPr>
        <p:spPr bwMode="auto">
          <a:xfrm>
            <a:off x="1735595" y="841351"/>
            <a:ext cx="480454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Leerdoel</a:t>
            </a:r>
          </a:p>
          <a:p>
            <a:r>
              <a:rPr lang="nl-NL" sz="1200" dirty="0">
                <a:latin typeface="+mn-lt"/>
                <a:ea typeface="Calibri" pitchFamily="34" charset="0"/>
                <a:cs typeface="Arial" panose="020B0604020202020204" pitchFamily="34" charset="0"/>
              </a:rPr>
              <a:t>Weten welke producten en bedrijven er van vrije tijd zijn.</a:t>
            </a:r>
          </a:p>
          <a:p>
            <a:r>
              <a:rPr lang="nl-NL" sz="1200" dirty="0">
                <a:latin typeface="+mn-lt"/>
                <a:ea typeface="Calibri" pitchFamily="34" charset="0"/>
                <a:cs typeface="Arial" panose="020B0604020202020204" pitchFamily="34" charset="0"/>
              </a:rPr>
              <a:t>Trends op het gebied van recreatie en toerisme signaleren en beschrijven.</a:t>
            </a:r>
          </a:p>
        </p:txBody>
      </p:sp>
      <p:sp>
        <p:nvSpPr>
          <p:cNvPr id="6" name="Text Box 8"/>
          <p:cNvSpPr txBox="1">
            <a:spLocks noChangeArrowheads="1"/>
          </p:cNvSpPr>
          <p:nvPr/>
        </p:nvSpPr>
        <p:spPr bwMode="auto">
          <a:xfrm>
            <a:off x="1746056" y="1718645"/>
            <a:ext cx="4794081" cy="1354217"/>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indent="-171450" fontAlgn="base">
              <a:spcBef>
                <a:spcPct val="0"/>
              </a:spcBef>
              <a:spcAft>
                <a:spcPct val="0"/>
              </a:spcAft>
              <a:buFont typeface="Arial" pitchFamily="34" charset="0"/>
              <a:buChar char="•"/>
              <a:defRPr/>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Leerproduct</a:t>
            </a:r>
            <a:r>
              <a:rPr lang="nl-NL" sz="1100" b="1" dirty="0">
                <a:solidFill>
                  <a:prstClr val="black"/>
                </a:solidFill>
              </a:rPr>
              <a:t/>
            </a:r>
            <a:br>
              <a:rPr lang="nl-NL" sz="1100" b="1" dirty="0">
                <a:solidFill>
                  <a:prstClr val="black"/>
                </a:solidFill>
              </a:rPr>
            </a:br>
            <a:r>
              <a:rPr lang="nl-NL" sz="1100" b="1" dirty="0" smtClean="0">
                <a:solidFill>
                  <a:prstClr val="black"/>
                </a:solidFill>
              </a:rPr>
              <a:t>    </a:t>
            </a:r>
            <a:r>
              <a:rPr lang="nl-NL" sz="1100" dirty="0" smtClean="0">
                <a:solidFill>
                  <a:prstClr val="black"/>
                </a:solidFill>
              </a:rPr>
              <a:t>Een document met daarin:</a:t>
            </a:r>
          </a:p>
          <a:p>
            <a:pPr indent="-171450" fontAlgn="base">
              <a:spcBef>
                <a:spcPct val="0"/>
              </a:spcBef>
              <a:spcAft>
                <a:spcPct val="0"/>
              </a:spcAft>
              <a:buFont typeface="Arial" pitchFamily="34" charset="0"/>
              <a:buChar char="•"/>
              <a:defRPr/>
            </a:pPr>
            <a:r>
              <a:rPr lang="nl-NL" sz="1100" dirty="0" smtClean="0">
                <a:solidFill>
                  <a:prstClr val="black"/>
                </a:solidFill>
              </a:rPr>
              <a:t>1. Top 10 </a:t>
            </a:r>
          </a:p>
          <a:p>
            <a:pPr indent="-171450" fontAlgn="base">
              <a:spcBef>
                <a:spcPct val="0"/>
              </a:spcBef>
              <a:spcAft>
                <a:spcPct val="0"/>
              </a:spcAft>
              <a:buFont typeface="Arial" pitchFamily="34" charset="0"/>
              <a:buChar char="•"/>
              <a:defRPr/>
            </a:pPr>
            <a:r>
              <a:rPr lang="nl-NL" sz="1100" dirty="0" smtClean="0">
                <a:solidFill>
                  <a:prstClr val="black"/>
                </a:solidFill>
              </a:rPr>
              <a:t>1. </a:t>
            </a:r>
            <a:r>
              <a:rPr lang="nl-NL" sz="1200" dirty="0">
                <a:latin typeface="+mn-lt"/>
                <a:ea typeface="Calibri" pitchFamily="34" charset="0"/>
                <a:cs typeface="Arial" panose="020B0604020202020204" pitchFamily="34" charset="0"/>
              </a:rPr>
              <a:t>Visuele weergave van 10 van jouw vrijetijdsbedrijven en –</a:t>
            </a:r>
            <a:r>
              <a:rPr lang="nl-NL" sz="1200" dirty="0" smtClean="0">
                <a:latin typeface="+mn-lt"/>
                <a:ea typeface="Calibri" pitchFamily="34" charset="0"/>
                <a:cs typeface="Arial" panose="020B0604020202020204" pitchFamily="34" charset="0"/>
              </a:rPr>
              <a:t>producten.</a:t>
            </a:r>
          </a:p>
          <a:p>
            <a:pPr indent="-171450" fontAlgn="base">
              <a:spcBef>
                <a:spcPct val="0"/>
              </a:spcBef>
              <a:spcAft>
                <a:spcPct val="0"/>
              </a:spcAft>
              <a:buFont typeface="Arial" pitchFamily="34" charset="0"/>
              <a:buChar char="•"/>
              <a:defRPr/>
            </a:pPr>
            <a:r>
              <a:rPr lang="nl-NL" sz="1200" dirty="0" smtClean="0">
                <a:latin typeface="+mn-lt"/>
                <a:ea typeface="Calibri" pitchFamily="34" charset="0"/>
                <a:cs typeface="Arial" panose="020B0604020202020204" pitchFamily="34" charset="0"/>
              </a:rPr>
              <a:t>2</a:t>
            </a:r>
            <a:r>
              <a:rPr lang="nl-NL" sz="1200" dirty="0">
                <a:latin typeface="+mn-lt"/>
                <a:ea typeface="Calibri" pitchFamily="34" charset="0"/>
                <a:cs typeface="Arial" panose="020B0604020202020204" pitchFamily="34" charset="0"/>
              </a:rPr>
              <a:t>. Visuele weergave van 10 trends en ontwikkelingen op het gebied van toerisme en recreatie die op jouw vrije tijd van toepassing </a:t>
            </a:r>
            <a:r>
              <a:rPr lang="nl-NL" sz="1200" dirty="0" smtClean="0">
                <a:latin typeface="+mn-lt"/>
                <a:ea typeface="Calibri" pitchFamily="34" charset="0"/>
                <a:cs typeface="Arial" panose="020B0604020202020204" pitchFamily="34" charset="0"/>
              </a:rPr>
              <a:t>zijn.</a:t>
            </a:r>
            <a:endParaRPr lang="nl-NL" sz="1200" dirty="0">
              <a:latin typeface="+mn-lt"/>
              <a:ea typeface="Calibri" pitchFamily="34" charset="0"/>
              <a:cs typeface="Arial" panose="020B0604020202020204" pitchFamily="34" charset="0"/>
            </a:endParaRP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3. </a:t>
            </a:r>
            <a:r>
              <a:rPr lang="nl-NL" sz="1200" dirty="0" smtClean="0">
                <a:latin typeface="+mn-lt"/>
                <a:ea typeface="Calibri" pitchFamily="34" charset="0"/>
                <a:cs typeface="Arial" panose="020B0604020202020204" pitchFamily="34" charset="0"/>
              </a:rPr>
              <a:t>Toelichting op de gekozen vrijetijdsbedrijven </a:t>
            </a:r>
            <a:endParaRPr lang="nl-NL" sz="1200" dirty="0">
              <a:latin typeface="+mn-lt"/>
              <a:ea typeface="Calibri" pitchFamily="34" charset="0"/>
              <a:cs typeface="Arial" panose="020B0604020202020204" pitchFamily="34" charset="0"/>
            </a:endParaRPr>
          </a:p>
        </p:txBody>
      </p:sp>
      <p:sp>
        <p:nvSpPr>
          <p:cNvPr id="7" name="Text Box 9"/>
          <p:cNvSpPr txBox="1">
            <a:spLocks noChangeArrowheads="1"/>
          </p:cNvSpPr>
          <p:nvPr/>
        </p:nvSpPr>
        <p:spPr bwMode="auto">
          <a:xfrm>
            <a:off x="1748372" y="3196015"/>
            <a:ext cx="4794081"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indent="0" fontAlgn="base">
              <a:spcBef>
                <a:spcPct val="0"/>
              </a:spcBef>
              <a:spcAft>
                <a:spcPct val="0"/>
              </a:spcAft>
              <a:tabLst/>
            </a:pPr>
            <a:r>
              <a:rPr lang="nl-NL" sz="1200" b="1" dirty="0" err="1">
                <a:solidFill>
                  <a:srgbClr val="1F497D">
                    <a:lumMod val="60000"/>
                    <a:lumOff val="40000"/>
                  </a:srgbClr>
                </a:solidFill>
                <a:latin typeface="Arial" panose="020B0604020202020204" pitchFamily="34" charset="0"/>
                <a:ea typeface="+mn-ea"/>
                <a:cs typeface="Arial" panose="020B0604020202020204" pitchFamily="34" charset="0"/>
              </a:rPr>
              <a:t>Leerpad</a:t>
            </a:r>
            <a:r>
              <a:rPr lang="nl-NL" sz="1100" b="1" dirty="0">
                <a:solidFill>
                  <a:prstClr val="black"/>
                </a:solidFill>
                <a:ea typeface="Calibri" pitchFamily="34" charset="0"/>
                <a:cs typeface="Arial" charset="0"/>
              </a:rPr>
              <a:t>		         	</a:t>
            </a:r>
            <a:r>
              <a:rPr lang="nl-NL" sz="1100" b="1" dirty="0" smtClean="0">
                <a:solidFill>
                  <a:prstClr val="black"/>
                </a:solidFill>
                <a:ea typeface="Calibri" pitchFamily="34" charset="0"/>
                <a:cs typeface="Arial" charset="0"/>
              </a:rPr>
              <a:t>		</a:t>
            </a:r>
            <a:endParaRPr lang="nl-NL" sz="1100" b="1" dirty="0">
              <a:solidFill>
                <a:srgbClr val="0070C0"/>
              </a:solidFill>
              <a:ea typeface="Calibri" pitchFamily="34" charset="0"/>
              <a:cs typeface="Arial" charset="0"/>
            </a:endParaRPr>
          </a:p>
          <a:p>
            <a:pPr marL="0"/>
            <a:r>
              <a:rPr lang="nl-NL" sz="1200" dirty="0">
                <a:latin typeface="+mn-lt"/>
                <a:ea typeface="Calibri" pitchFamily="34" charset="0"/>
                <a:cs typeface="Arial" panose="020B0604020202020204" pitchFamily="34" charset="0"/>
              </a:rPr>
              <a:t> 1. </a:t>
            </a:r>
            <a:r>
              <a:rPr lang="nl-NL" sz="1200" dirty="0" smtClean="0">
                <a:latin typeface="+mn-lt"/>
                <a:ea typeface="Calibri" pitchFamily="34" charset="0"/>
                <a:cs typeface="Arial" panose="020B0604020202020204" pitchFamily="34" charset="0"/>
              </a:rPr>
              <a:t>Denk na over welke vrijetijdsbedrijven </a:t>
            </a:r>
            <a:r>
              <a:rPr lang="nl-NL" sz="1200" dirty="0">
                <a:latin typeface="+mn-lt"/>
                <a:ea typeface="Calibri" pitchFamily="34" charset="0"/>
                <a:cs typeface="Arial" panose="020B0604020202020204" pitchFamily="34" charset="0"/>
              </a:rPr>
              <a:t>en </a:t>
            </a:r>
            <a:r>
              <a:rPr lang="nl-NL" sz="1200" dirty="0" smtClean="0">
                <a:latin typeface="+mn-lt"/>
                <a:ea typeface="Calibri" pitchFamily="34" charset="0"/>
                <a:cs typeface="Arial" panose="020B0604020202020204" pitchFamily="34" charset="0"/>
              </a:rPr>
              <a:t>–  producten jij gebruikt </a:t>
            </a:r>
            <a:r>
              <a:rPr lang="nl-NL" sz="1200" dirty="0">
                <a:latin typeface="+mn-lt"/>
                <a:ea typeface="Calibri" pitchFamily="34" charset="0"/>
                <a:cs typeface="Arial" panose="020B0604020202020204" pitchFamily="34" charset="0"/>
              </a:rPr>
              <a:t>hebt </a:t>
            </a:r>
            <a:r>
              <a:rPr lang="nl-NL" sz="1200" dirty="0" smtClean="0">
                <a:latin typeface="+mn-lt"/>
                <a:ea typeface="Calibri" pitchFamily="34" charset="0"/>
                <a:cs typeface="Arial" panose="020B0604020202020204" pitchFamily="34" charset="0"/>
              </a:rPr>
              <a:t> </a:t>
            </a:r>
            <a:r>
              <a:rPr lang="nl-NL" sz="1200" dirty="0">
                <a:latin typeface="+mn-lt"/>
                <a:ea typeface="Calibri" pitchFamily="34" charset="0"/>
                <a:cs typeface="Arial" panose="020B0604020202020204" pitchFamily="34" charset="0"/>
              </a:rPr>
              <a:t>afgelopen </a:t>
            </a:r>
            <a:r>
              <a:rPr lang="nl-NL" sz="1200" dirty="0" smtClean="0">
                <a:latin typeface="+mn-lt"/>
                <a:ea typeface="Calibri" pitchFamily="34" charset="0"/>
                <a:cs typeface="Arial" panose="020B0604020202020204" pitchFamily="34" charset="0"/>
              </a:rPr>
              <a:t>jaar.  Zoek afbeeldingen die hierbij passen en denk na over jouw top 10.</a:t>
            </a:r>
          </a:p>
          <a:p>
            <a:pPr marL="0"/>
            <a:r>
              <a:rPr lang="nl-NL" sz="1200" dirty="0" smtClean="0">
                <a:latin typeface="+mn-lt"/>
                <a:ea typeface="Calibri" pitchFamily="34" charset="0"/>
                <a:cs typeface="Arial" panose="020B0604020202020204" pitchFamily="34" charset="0"/>
              </a:rPr>
              <a:t>2. Je gaat op zoek naar trends en ontwikkelingen die van invloed zijn of passen bij de activiteiten. </a:t>
            </a:r>
          </a:p>
          <a:p>
            <a:pPr marL="0"/>
            <a:r>
              <a:rPr lang="nl-NL" sz="1200" dirty="0" smtClean="0">
                <a:latin typeface="+mn-lt"/>
                <a:ea typeface="Calibri" pitchFamily="34" charset="0"/>
                <a:cs typeface="Arial" panose="020B0604020202020204" pitchFamily="34" charset="0"/>
              </a:rPr>
              <a:t>3. Je maakt een document waarin je jouw vrijetijdsbedrijven en- producten in een top 10 plaatst. Je zorgt voor een toelichting per bedrijf. Je schrijft per bedrijf; algemene omschrij</a:t>
            </a:r>
            <a:r>
              <a:rPr lang="nl-NL" sz="1200" dirty="0">
                <a:latin typeface="+mn-lt"/>
                <a:ea typeface="Calibri" pitchFamily="34" charset="0"/>
                <a:cs typeface="Arial" panose="020B0604020202020204" pitchFamily="34" charset="0"/>
              </a:rPr>
              <a:t>ving bedrijf, wat doet het bedrijf en welke doelgroep ze aantrekken, wat het bedrijf zou kunnen doen om je vaker terug te laten komen, je meer geld te laten besteden of dat je er langer zou verblijven.  </a:t>
            </a:r>
          </a:p>
          <a:p>
            <a:pPr marL="0"/>
            <a:r>
              <a:rPr lang="nl-NL" sz="1200" dirty="0" smtClean="0">
                <a:latin typeface="+mn-lt"/>
                <a:ea typeface="Calibri" pitchFamily="34" charset="0"/>
                <a:cs typeface="Arial" panose="020B0604020202020204" pitchFamily="34" charset="0"/>
              </a:rPr>
              <a:t>4. Beschrijf in je eigen woorden welke 10 trends of ontwikkelingen van invloed zijn op jouw gekozen vrijetijdsbedrijven of vrijetijdsproducten.</a:t>
            </a:r>
          </a:p>
          <a:p>
            <a:pPr marL="0"/>
            <a:r>
              <a:rPr lang="nl-NL" sz="1200" dirty="0" smtClean="0">
                <a:latin typeface="+mn-lt"/>
                <a:ea typeface="Calibri" pitchFamily="34" charset="0"/>
                <a:cs typeface="Arial" panose="020B0604020202020204" pitchFamily="34" charset="0"/>
              </a:rPr>
              <a:t>5. Zorg voor een net vormgegeven document, dat visueel aantrekkelijk is en APA bronvermelding bevat. </a:t>
            </a:r>
            <a:endParaRPr lang="nl-NL" sz="1200" dirty="0">
              <a:latin typeface="+mn-lt"/>
              <a:ea typeface="Calibri" pitchFamily="34" charset="0"/>
              <a:cs typeface="Arial" panose="020B0604020202020204" pitchFamily="34" charset="0"/>
            </a:endParaRPr>
          </a:p>
        </p:txBody>
      </p:sp>
      <p:sp>
        <p:nvSpPr>
          <p:cNvPr id="8" name="Text Box 14"/>
          <p:cNvSpPr txBox="1">
            <a:spLocks noChangeArrowheads="1"/>
          </p:cNvSpPr>
          <p:nvPr/>
        </p:nvSpPr>
        <p:spPr bwMode="auto">
          <a:xfrm>
            <a:off x="7530115" y="3840850"/>
            <a:ext cx="4220605" cy="553998"/>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1F497D">
                    <a:lumMod val="60000"/>
                    <a:lumOff val="40000"/>
                  </a:srgbClr>
                </a:solidFill>
                <a:latin typeface="Arial" panose="020B0604020202020204" pitchFamily="34" charset="0"/>
                <a:ea typeface="+mn-ea"/>
                <a:cs typeface="Arial" panose="020B0604020202020204" pitchFamily="34" charset="0"/>
              </a:rPr>
              <a:t>Bronnen</a:t>
            </a:r>
          </a:p>
          <a:p>
            <a:pPr>
              <a:spcBef>
                <a:spcPct val="50000"/>
              </a:spcBef>
            </a:pPr>
            <a:r>
              <a:rPr lang="nl-NL" sz="1200" dirty="0" smtClean="0">
                <a:latin typeface="+mn-lt"/>
                <a:ea typeface="Calibri" pitchFamily="34" charset="0"/>
                <a:cs typeface="Arial" panose="020B0604020202020204" pitchFamily="34" charset="0"/>
                <a:hlinkClick r:id="rId3"/>
              </a:rPr>
              <a:t>https</a:t>
            </a:r>
            <a:r>
              <a:rPr lang="nl-NL" sz="1200" dirty="0">
                <a:latin typeface="+mn-lt"/>
                <a:ea typeface="Calibri" pitchFamily="34" charset="0"/>
                <a:cs typeface="Arial" panose="020B0604020202020204" pitchFamily="34" charset="0"/>
                <a:hlinkClick r:id="rId3"/>
              </a:rPr>
              <a:t>://nl.wikipedia.org/wiki/Vrije_tijd</a:t>
            </a:r>
            <a:r>
              <a:rPr lang="nl-NL" sz="1200">
                <a:latin typeface="+mn-lt"/>
                <a:ea typeface="Calibri" pitchFamily="34" charset="0"/>
                <a:cs typeface="Arial" panose="020B0604020202020204" pitchFamily="34" charset="0"/>
              </a:rPr>
              <a:t>; </a:t>
            </a:r>
            <a:endParaRPr lang="nl-NL" sz="1200" dirty="0">
              <a:latin typeface="+mn-lt"/>
              <a:ea typeface="Calibri" pitchFamily="34" charset="0"/>
              <a:cs typeface="Arial" panose="020B0604020202020204" pitchFamily="34" charset="0"/>
            </a:endParaRPr>
          </a:p>
        </p:txBody>
      </p:sp>
      <p:sp>
        <p:nvSpPr>
          <p:cNvPr id="11" name="Text Box 14"/>
          <p:cNvSpPr txBox="1">
            <a:spLocks noChangeArrowheads="1"/>
          </p:cNvSpPr>
          <p:nvPr/>
        </p:nvSpPr>
        <p:spPr bwMode="auto">
          <a:xfrm>
            <a:off x="7530115" y="2832892"/>
            <a:ext cx="4220604" cy="461665"/>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200" b="1" dirty="0">
                <a:solidFill>
                  <a:srgbClr val="4F81BD"/>
                </a:solidFill>
              </a:rPr>
              <a:t>Bijeenkomsten </a:t>
            </a:r>
          </a:p>
          <a:p>
            <a:r>
              <a:rPr lang="nl-NL" sz="1200" dirty="0" smtClean="0">
                <a:latin typeface="+mn-lt"/>
                <a:ea typeface="Calibri" pitchFamily="34" charset="0"/>
                <a:cs typeface="Arial" panose="020B0604020202020204" pitchFamily="34" charset="0"/>
              </a:rPr>
              <a:t>Lessen vrije </a:t>
            </a:r>
            <a:r>
              <a:rPr lang="nl-NL" sz="1200" dirty="0" smtClean="0">
                <a:latin typeface="+mn-lt"/>
                <a:ea typeface="Calibri" pitchFamily="34" charset="0"/>
                <a:cs typeface="Arial" panose="020B0604020202020204" pitchFamily="34" charset="0"/>
              </a:rPr>
              <a:t>tijd</a:t>
            </a:r>
            <a:endParaRPr lang="nl-NL" sz="1200" dirty="0">
              <a:latin typeface="+mn-lt"/>
              <a:ea typeface="Calibri" pitchFamily="34" charset="0"/>
              <a:cs typeface="Arial" panose="020B0604020202020204" pitchFamily="34" charset="0"/>
            </a:endParaRPr>
          </a:p>
        </p:txBody>
      </p:sp>
      <p:sp>
        <p:nvSpPr>
          <p:cNvPr id="13" name="Text Box 17"/>
          <p:cNvSpPr txBox="1">
            <a:spLocks noChangeArrowheads="1"/>
          </p:cNvSpPr>
          <p:nvPr/>
        </p:nvSpPr>
        <p:spPr bwMode="auto">
          <a:xfrm>
            <a:off x="7530115" y="846050"/>
            <a:ext cx="4220605" cy="1754326"/>
          </a:xfrm>
          <a:prstGeom prst="rect">
            <a:avLst/>
          </a:prstGeom>
          <a:noFill/>
          <a:ln w="9525">
            <a:solidFill>
              <a:schemeClr val="tx1"/>
            </a:solidFill>
            <a:miter lim="800000"/>
            <a:headEnd/>
            <a:tailEnd/>
          </a:ln>
          <a:effectLst/>
          <a:extLst/>
        </p:spPr>
        <p:txBody>
          <a:bodyPr wrap="square">
            <a:spAutoFit/>
          </a:bodyPr>
          <a:lstStyle/>
          <a:p>
            <a:r>
              <a:rPr lang="nl-NL" sz="1200" dirty="0">
                <a:solidFill>
                  <a:prstClr val="black"/>
                </a:solidFill>
                <a:latin typeface="Arial" panose="020B0604020202020204" pitchFamily="34" charset="0"/>
                <a:cs typeface="Arial" panose="020B0604020202020204" pitchFamily="34" charset="0"/>
              </a:rPr>
              <a:t> </a:t>
            </a:r>
            <a:r>
              <a:rPr lang="nl-NL" sz="1200" b="1" dirty="0">
                <a:solidFill>
                  <a:srgbClr val="1F497D">
                    <a:lumMod val="60000"/>
                    <a:lumOff val="40000"/>
                  </a:srgbClr>
                </a:solidFill>
                <a:latin typeface="Arial" panose="020B0604020202020204" pitchFamily="34" charset="0"/>
                <a:cs typeface="Arial" panose="020B0604020202020204" pitchFamily="34" charset="0"/>
              </a:rPr>
              <a:t>Samenwerken </a:t>
            </a:r>
            <a:r>
              <a:rPr lang="nl-NL" sz="1200" b="1" dirty="0">
                <a:solidFill>
                  <a:srgbClr val="1F497D">
                    <a:lumMod val="60000"/>
                    <a:lumOff val="40000"/>
                  </a:srgbClr>
                </a:solidFill>
              </a:rPr>
              <a:t>	</a:t>
            </a:r>
            <a:r>
              <a:rPr lang="nl-NL" sz="1200" b="1" dirty="0" smtClean="0">
                <a:solidFill>
                  <a:srgbClr val="1F497D">
                    <a:lumMod val="60000"/>
                    <a:lumOff val="40000"/>
                  </a:srgbClr>
                </a:solidFill>
              </a:rPr>
              <a:t>	</a:t>
            </a:r>
            <a:endParaRPr lang="nl-NL" sz="1200" b="1" dirty="0">
              <a:solidFill>
                <a:srgbClr val="1F497D">
                  <a:lumMod val="60000"/>
                  <a:lumOff val="40000"/>
                </a:srgbClr>
              </a:solidFill>
            </a:endParaRP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Plaats je product op het Leerplatform. </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medestudenten.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Verbeter je product (gebruik ontvangen feedback).</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Plaats je tweede versie op het Leerplatform. </a:t>
            </a:r>
          </a:p>
          <a:p>
            <a:pPr lvl="0" indent="-171450" fontAlgn="base">
              <a:spcBef>
                <a:spcPct val="0"/>
              </a:spcBef>
              <a:spcAft>
                <a:spcPct val="0"/>
              </a:spcAft>
              <a:buFont typeface="Arial" pitchFamily="34" charset="0"/>
              <a:buChar char="•"/>
              <a:defRPr/>
            </a:pPr>
            <a:endParaRPr lang="nl-NL" sz="1200" dirty="0">
              <a:ea typeface="Calibri" pitchFamily="34" charset="0"/>
              <a:cs typeface="Arial" panose="020B0604020202020204" pitchFamily="34" charset="0"/>
            </a:endParaRP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Deadline versie 1</a:t>
            </a:r>
            <a:r>
              <a:rPr lang="nl-NL" sz="1200" dirty="0" smtClean="0">
                <a:ea typeface="Calibri" pitchFamily="34" charset="0"/>
                <a:cs typeface="Arial" panose="020B0604020202020204" pitchFamily="34" charset="0"/>
              </a:rPr>
              <a:t>: 8 oktober 2019</a:t>
            </a:r>
            <a:endParaRPr lang="nl-NL" sz="1200" dirty="0">
              <a:ea typeface="Calibri" pitchFamily="34" charset="0"/>
              <a:cs typeface="Arial" panose="020B0604020202020204" pitchFamily="34" charset="0"/>
            </a:endParaRP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Deadline versie 2</a:t>
            </a:r>
            <a:r>
              <a:rPr lang="nl-NL" sz="1200" dirty="0" smtClean="0">
                <a:ea typeface="Calibri" pitchFamily="34" charset="0"/>
                <a:cs typeface="Arial" panose="020B0604020202020204" pitchFamily="34" charset="0"/>
              </a:rPr>
              <a:t>: 21 oktober 2019</a:t>
            </a:r>
            <a:endParaRPr lang="nl-NL" sz="1200" dirty="0">
              <a:ea typeface="Calibri" pitchFamily="34" charset="0"/>
              <a:cs typeface="Arial" panose="020B0604020202020204" pitchFamily="34" charset="0"/>
            </a:endParaRPr>
          </a:p>
        </p:txBody>
      </p:sp>
      <p:pic>
        <p:nvPicPr>
          <p:cNvPr id="9" name="Afbeelding 8"/>
          <p:cNvPicPr>
            <a:picLocks noChangeAspect="1"/>
          </p:cNvPicPr>
          <p:nvPr/>
        </p:nvPicPr>
        <p:blipFill rotWithShape="1">
          <a:blip r:embed="rId4"/>
          <a:srcRect l="21805" r="10840"/>
          <a:stretch/>
        </p:blipFill>
        <p:spPr>
          <a:xfrm>
            <a:off x="1321225" y="836050"/>
            <a:ext cx="294288" cy="372982"/>
          </a:xfrm>
          <a:prstGeom prst="rect">
            <a:avLst/>
          </a:prstGeom>
        </p:spPr>
      </p:pic>
      <p:pic>
        <p:nvPicPr>
          <p:cNvPr id="12" name="Afbeelding 11"/>
          <p:cNvPicPr>
            <a:picLocks noChangeAspect="1"/>
          </p:cNvPicPr>
          <p:nvPr/>
        </p:nvPicPr>
        <p:blipFill>
          <a:blip r:embed="rId5"/>
          <a:stretch>
            <a:fillRect/>
          </a:stretch>
        </p:blipFill>
        <p:spPr>
          <a:xfrm>
            <a:off x="1363625" y="1620989"/>
            <a:ext cx="245878" cy="321303"/>
          </a:xfrm>
          <a:prstGeom prst="rect">
            <a:avLst/>
          </a:prstGeom>
        </p:spPr>
      </p:pic>
      <p:pic>
        <p:nvPicPr>
          <p:cNvPr id="14" name="Afbeelding 13"/>
          <p:cNvPicPr>
            <a:picLocks noChangeAspect="1"/>
          </p:cNvPicPr>
          <p:nvPr/>
        </p:nvPicPr>
        <p:blipFill>
          <a:blip r:embed="rId6"/>
          <a:stretch>
            <a:fillRect/>
          </a:stretch>
        </p:blipFill>
        <p:spPr>
          <a:xfrm>
            <a:off x="1321225" y="3196015"/>
            <a:ext cx="294288" cy="370697"/>
          </a:xfrm>
          <a:prstGeom prst="rect">
            <a:avLst/>
          </a:prstGeom>
        </p:spPr>
      </p:pic>
      <p:pic>
        <p:nvPicPr>
          <p:cNvPr id="16" name="Afbeelding 15"/>
          <p:cNvPicPr>
            <a:picLocks noChangeAspect="1"/>
          </p:cNvPicPr>
          <p:nvPr/>
        </p:nvPicPr>
        <p:blipFill>
          <a:blip r:embed="rId7"/>
          <a:stretch>
            <a:fillRect/>
          </a:stretch>
        </p:blipFill>
        <p:spPr>
          <a:xfrm>
            <a:off x="7028953" y="858604"/>
            <a:ext cx="346722" cy="279841"/>
          </a:xfrm>
          <a:prstGeom prst="rect">
            <a:avLst/>
          </a:prstGeom>
        </p:spPr>
      </p:pic>
      <p:pic>
        <p:nvPicPr>
          <p:cNvPr id="17" name="Afbeelding 16"/>
          <p:cNvPicPr>
            <a:picLocks noChangeAspect="1"/>
          </p:cNvPicPr>
          <p:nvPr/>
        </p:nvPicPr>
        <p:blipFill>
          <a:blip r:embed="rId8"/>
          <a:stretch>
            <a:fillRect/>
          </a:stretch>
        </p:blipFill>
        <p:spPr>
          <a:xfrm>
            <a:off x="7190694" y="3870962"/>
            <a:ext cx="308923"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7089990" y="2832892"/>
            <a:ext cx="285685" cy="266679"/>
          </a:xfrm>
          <a:prstGeom prst="rect">
            <a:avLst/>
          </a:prstGeom>
        </p:spPr>
      </p:pic>
      <p:sp>
        <p:nvSpPr>
          <p:cNvPr id="25" name="Tekstvak 24"/>
          <p:cNvSpPr txBox="1"/>
          <p:nvPr/>
        </p:nvSpPr>
        <p:spPr>
          <a:xfrm>
            <a:off x="2075126" y="6304689"/>
            <a:ext cx="3435628" cy="338554"/>
          </a:xfrm>
          <a:prstGeom prst="rect">
            <a:avLst/>
          </a:prstGeom>
          <a:noFill/>
        </p:spPr>
        <p:txBody>
          <a:bodyPr wrap="square" rtlCol="0">
            <a:spAutoFit/>
          </a:bodyPr>
          <a:lstStyle/>
          <a:p>
            <a:pPr defTabSz="457200"/>
            <a:r>
              <a:rPr lang="nl-NL" sz="1600" b="1" i="1" dirty="0" smtClean="0">
                <a:solidFill>
                  <a:prstClr val="black"/>
                </a:solidFill>
                <a:latin typeface="Arial" panose="020B0604020202020204" pitchFamily="34" charset="0"/>
                <a:cs typeface="Arial" panose="020B0604020202020204" pitchFamily="34" charset="0"/>
              </a:rPr>
              <a:t>Waar besteed jij je vrije tijd aan ?</a:t>
            </a:r>
            <a:endParaRPr lang="nl-NL" sz="1600" b="1" i="1" dirty="0">
              <a:solidFill>
                <a:prstClr val="black"/>
              </a:solidFill>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10"/>
          <a:stretch>
            <a:fillRect/>
          </a:stretch>
        </p:blipFill>
        <p:spPr>
          <a:xfrm>
            <a:off x="0" y="0"/>
            <a:ext cx="1281702" cy="872977"/>
          </a:xfrm>
          <a:prstGeom prst="rect">
            <a:avLst/>
          </a:prstGeom>
        </p:spPr>
      </p:pic>
      <p:pic>
        <p:nvPicPr>
          <p:cNvPr id="3" name="Afbeelding 2"/>
          <p:cNvPicPr>
            <a:picLocks noChangeAspect="1"/>
          </p:cNvPicPr>
          <p:nvPr/>
        </p:nvPicPr>
        <p:blipFill>
          <a:blip r:embed="rId11"/>
          <a:stretch>
            <a:fillRect/>
          </a:stretch>
        </p:blipFill>
        <p:spPr>
          <a:xfrm>
            <a:off x="6779274" y="4969023"/>
            <a:ext cx="1853497" cy="1155172"/>
          </a:xfrm>
          <a:prstGeom prst="rect">
            <a:avLst/>
          </a:prstGeom>
        </p:spPr>
      </p:pic>
      <p:pic>
        <p:nvPicPr>
          <p:cNvPr id="10" name="Afbeelding 9"/>
          <p:cNvPicPr>
            <a:picLocks noChangeAspect="1"/>
          </p:cNvPicPr>
          <p:nvPr/>
        </p:nvPicPr>
        <p:blipFill>
          <a:blip r:embed="rId12"/>
          <a:stretch>
            <a:fillRect/>
          </a:stretch>
        </p:blipFill>
        <p:spPr>
          <a:xfrm>
            <a:off x="10189788" y="4961616"/>
            <a:ext cx="1879977" cy="1174986"/>
          </a:xfrm>
          <a:prstGeom prst="rect">
            <a:avLst/>
          </a:prstGeom>
        </p:spPr>
      </p:pic>
      <p:pic>
        <p:nvPicPr>
          <p:cNvPr id="15" name="Afbeelding 14"/>
          <p:cNvPicPr>
            <a:picLocks noChangeAspect="1"/>
          </p:cNvPicPr>
          <p:nvPr/>
        </p:nvPicPr>
        <p:blipFill>
          <a:blip r:embed="rId13"/>
          <a:stretch>
            <a:fillRect/>
          </a:stretch>
        </p:blipFill>
        <p:spPr>
          <a:xfrm>
            <a:off x="8632771" y="4961616"/>
            <a:ext cx="1557017" cy="1169987"/>
          </a:xfrm>
          <a:prstGeom prst="rect">
            <a:avLst/>
          </a:prstGeom>
        </p:spPr>
      </p:pic>
    </p:spTree>
    <p:extLst>
      <p:ext uri="{BB962C8B-B14F-4D97-AF65-F5344CB8AC3E}">
        <p14:creationId xmlns:p14="http://schemas.microsoft.com/office/powerpoint/2010/main" val="1955633087"/>
      </p:ext>
    </p:extLst>
  </p:cSld>
  <p:clrMapOvr>
    <a:masterClrMapping/>
  </p:clrMapOvr>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7F207-C10E-40A0-B91F-BA3151BA9071}">
  <ds:schemaRefs>
    <ds:schemaRef ds:uri="http://schemas.microsoft.com/office/infopath/2007/PartnerControls"/>
    <ds:schemaRef ds:uri="http://schemas.microsoft.com/office/2006/documentManagement/types"/>
    <ds:schemaRef ds:uri="http://purl.org/dc/dcmitype/"/>
    <ds:schemaRef ds:uri="http://purl.org/dc/elements/1.1/"/>
    <ds:schemaRef ds:uri="47a28104-336f-447d-946e-e305ac2bcd47"/>
    <ds:schemaRef ds:uri="http://schemas.microsoft.com/office/2006/metadata/properties"/>
    <ds:schemaRef ds:uri="http://www.w3.org/XML/1998/namespace"/>
    <ds:schemaRef ds:uri="http://schemas.openxmlformats.org/package/2006/metadata/core-properties"/>
    <ds:schemaRef ds:uri="34354c1b-6b8c-435b-ad50-990538c19557"/>
    <ds:schemaRef ds:uri="http://purl.org/dc/terms/"/>
  </ds:schemaRefs>
</ds:datastoreItem>
</file>

<file path=customXml/itemProps2.xml><?xml version="1.0" encoding="utf-8"?>
<ds:datastoreItem xmlns:ds="http://schemas.openxmlformats.org/officeDocument/2006/customXml" ds:itemID="{EEC7AA55-A13A-4AEC-8D0F-B7096026BBEA}">
  <ds:schemaRefs>
    <ds:schemaRef ds:uri="http://schemas.microsoft.com/sharepoint/v3/contenttype/forms"/>
  </ds:schemaRefs>
</ds:datastoreItem>
</file>

<file path=customXml/itemProps3.xml><?xml version="1.0" encoding="utf-8"?>
<ds:datastoreItem xmlns:ds="http://schemas.openxmlformats.org/officeDocument/2006/customXml" ds:itemID="{A13B5475-7C20-454F-A851-EA3C24C9C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3497</TotalTime>
  <Words>49</Words>
  <Application>Microsoft Office PowerPoint</Application>
  <PresentationFormat>Breedbeeld</PresentationFormat>
  <Paragraphs>30</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ＭＳ Ｐゴシック</vt:lpstr>
      <vt:lpstr>Arial</vt:lpstr>
      <vt:lpstr>Calibri</vt:lpstr>
      <vt:lpstr>1_Office-thema</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kbm</dc:creator>
  <cp:lastModifiedBy>Kimberley Borm</cp:lastModifiedBy>
  <cp:revision>31</cp:revision>
  <dcterms:created xsi:type="dcterms:W3CDTF">2015-06-22T08:42:47Z</dcterms:created>
  <dcterms:modified xsi:type="dcterms:W3CDTF">2019-09-02T13:05:50Z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